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google.com/search?q=tiers+of+data+center&amp;source=lnms&amp;tbm=isch&amp;sa=X&amp;ved=0ahUKEwjIoaWp957gAhVJLY8KHSCfBIkQ_AUIDigB&amp;biw=1280&amp;bih=641&amp;dpr=2#imgrc=YEhcLoxiCf64-M:" TargetMode="External"/><Relationship Id="rId3" Type="http://schemas.openxmlformats.org/officeDocument/2006/relationships/hyperlink" Target="https://www.google.com/search?biw=1280&amp;bih=641&amp;tbm=isch&amp;sa=1&amp;ei=l4pWXMidBcHrvAT3oqioDA&amp;q=tier+1+data+center&amp;oq=tier+1+data&amp;gs_l=img.3.0.0j0i24l9.5617.6373..7649...0.0..0.92.437.5......1....1..gws-wiz-img.......0i67j0i8i30.gHxpsp6WLkI#imgrc=_bwfJfK_HZAMtM:" TargetMode="External"/><Relationship Id="rId4" Type="http://schemas.openxmlformats.org/officeDocument/2006/relationships/hyperlink" Target="https://www.switch.com/tier-5/#compare" TargetMode="External"/><Relationship Id="rId5" Type="http://schemas.openxmlformats.org/officeDocument/2006/relationships/hyperlink" Target="https://www.iotforall.com/project-natick-underwater-data-center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 LAkshmi PRIYA…"/>
          <p:cNvSpPr txBox="1"/>
          <p:nvPr>
            <p:ph type="ctrTitle"/>
          </p:nvPr>
        </p:nvSpPr>
        <p:spPr>
          <a:prstGeom prst="rect">
            <a:avLst/>
          </a:prstGeom>
        </p:spPr>
        <p:txBody>
          <a:bodyPr/>
          <a:lstStyle/>
          <a:p>
            <a:pPr lvl="4">
              <a:spcBef>
                <a:spcPts val="0"/>
              </a:spcBef>
              <a:defRPr b="1" sz="2000">
                <a:solidFill>
                  <a:srgbClr val="EF091F"/>
                </a:solidFill>
                <a:latin typeface="Comic Sans MS"/>
                <a:ea typeface="Comic Sans MS"/>
                <a:cs typeface="Comic Sans MS"/>
                <a:sym typeface="Comic Sans MS"/>
              </a:defRPr>
            </a:pPr>
          </a:p>
          <a:p>
            <a:pPr lvl="4">
              <a:spcBef>
                <a:spcPts val="0"/>
              </a:spcBef>
              <a:defRPr b="1" sz="2000">
                <a:solidFill>
                  <a:srgbClr val="EF091F"/>
                </a:solidFill>
                <a:latin typeface="Comic Sans MS"/>
                <a:ea typeface="Comic Sans MS"/>
                <a:cs typeface="Comic Sans MS"/>
                <a:sym typeface="Comic Sans MS"/>
              </a:defRPr>
            </a:pPr>
            <a:r>
              <a:t>                                                                                                                                                 </a:t>
            </a:r>
          </a:p>
          <a:p>
            <a:pPr lvl="4">
              <a:spcBef>
                <a:spcPts val="0"/>
              </a:spcBef>
              <a:defRPr b="1" sz="2000">
                <a:solidFill>
                  <a:srgbClr val="EF091F"/>
                </a:solidFill>
                <a:latin typeface="Comic Sans MS"/>
                <a:ea typeface="Comic Sans MS"/>
                <a:cs typeface="Comic Sans MS"/>
                <a:sym typeface="Comic Sans MS"/>
              </a:defRPr>
            </a:pPr>
            <a:r>
              <a:t>                                                                                      R. LAkshmi PRIYA</a:t>
            </a:r>
          </a:p>
          <a:p>
            <a:pPr lvl="4">
              <a:spcBef>
                <a:spcPts val="0"/>
              </a:spcBef>
              <a:defRPr b="1" sz="2000">
                <a:solidFill>
                  <a:srgbClr val="EF091F"/>
                </a:solidFill>
                <a:latin typeface="Comic Sans MS"/>
                <a:ea typeface="Comic Sans MS"/>
                <a:cs typeface="Comic Sans MS"/>
                <a:sym typeface="Comic Sans MS"/>
              </a:defRPr>
            </a:pPr>
            <a:r>
              <a:t>                                                                                      IMT2015037.</a:t>
            </a:r>
          </a:p>
        </p:txBody>
      </p:sp>
      <p:sp>
        <p:nvSpPr>
          <p:cNvPr id="167" name="DATACENTER TIErS"/>
          <p:cNvSpPr txBox="1"/>
          <p:nvPr>
            <p:ph type="subTitle" sz="quarter" idx="1"/>
          </p:nvPr>
        </p:nvSpPr>
        <p:spPr>
          <a:prstGeom prst="rect">
            <a:avLst/>
          </a:prstGeom>
        </p:spPr>
        <p:txBody>
          <a:bodyPr/>
          <a:lstStyle/>
          <a:p>
            <a:pPr/>
            <a:r>
              <a:t>DATACENTER TIErS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Image" descr="Image"/>
          <p:cNvPicPr>
            <a:picLocks noChangeAspect="1"/>
          </p:cNvPicPr>
          <p:nvPr/>
        </p:nvPicPr>
        <p:blipFill>
          <a:blip r:embed="rId2">
            <a:extLst/>
          </a:blip>
          <a:stretch>
            <a:fillRect/>
          </a:stretch>
        </p:blipFill>
        <p:spPr>
          <a:xfrm>
            <a:off x="-4468" y="1466909"/>
            <a:ext cx="13013737" cy="8675825"/>
          </a:xfrm>
          <a:prstGeom prst="rect">
            <a:avLst/>
          </a:prstGeom>
          <a:ln w="12700">
            <a:miter lim="400000"/>
          </a:ln>
        </p:spPr>
      </p:pic>
      <p:sp>
        <p:nvSpPr>
          <p:cNvPr id="193" name="Tier V Datacenter(Switch):"/>
          <p:cNvSpPr txBox="1"/>
          <p:nvPr/>
        </p:nvSpPr>
        <p:spPr>
          <a:xfrm>
            <a:off x="265603" y="642258"/>
            <a:ext cx="498656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EC0B27"/>
                </a:solidFill>
                <a:latin typeface="Comic Sans MS"/>
                <a:ea typeface="Comic Sans MS"/>
                <a:cs typeface="Comic Sans MS"/>
                <a:sym typeface="Comic Sans MS"/>
              </a:defRPr>
            </a:lvl1pPr>
          </a:lstStyle>
          <a:p>
            <a:pPr/>
            <a:r>
              <a:t>Tier V Datacenter(Switch):</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Screenshot 2019-02-03 at 12.20.16 PM.png" descr="Screenshot 2019-02-03 at 12.20.16 PM.png"/>
          <p:cNvPicPr>
            <a:picLocks noChangeAspect="1"/>
          </p:cNvPicPr>
          <p:nvPr/>
        </p:nvPicPr>
        <p:blipFill>
          <a:blip r:embed="rId2">
            <a:extLst/>
          </a:blip>
          <a:stretch>
            <a:fillRect/>
          </a:stretch>
        </p:blipFill>
        <p:spPr>
          <a:xfrm>
            <a:off x="-247845" y="2311571"/>
            <a:ext cx="13500490" cy="7343609"/>
          </a:xfrm>
          <a:prstGeom prst="rect">
            <a:avLst/>
          </a:prstGeom>
          <a:ln w="12700">
            <a:miter lim="400000"/>
          </a:ln>
        </p:spPr>
      </p:pic>
      <p:sp>
        <p:nvSpPr>
          <p:cNvPr id="196" name="Switch(A Tier V Datacenter Differentiation)"/>
          <p:cNvSpPr txBox="1"/>
          <p:nvPr/>
        </p:nvSpPr>
        <p:spPr>
          <a:xfrm>
            <a:off x="216229" y="418194"/>
            <a:ext cx="74797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Switch(A Tier V Datacenter Differentiation)</a:t>
            </a:r>
          </a:p>
        </p:txBody>
      </p:sp>
      <p:sp>
        <p:nvSpPr>
          <p:cNvPr id="197" name="Cooling Systems:"/>
          <p:cNvSpPr txBox="1"/>
          <p:nvPr/>
        </p:nvSpPr>
        <p:spPr>
          <a:xfrm>
            <a:off x="5022010" y="1409333"/>
            <a:ext cx="263429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ED0A20"/>
                </a:solidFill>
              </a:defRPr>
            </a:lvl1pPr>
          </a:lstStyle>
          <a:p>
            <a:pPr/>
            <a:r>
              <a:t>Cooling Systems: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witch(A Tier V Datacenter Differentiation)"/>
          <p:cNvSpPr txBox="1"/>
          <p:nvPr/>
        </p:nvSpPr>
        <p:spPr>
          <a:xfrm>
            <a:off x="216229" y="418194"/>
            <a:ext cx="74797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Switch(A Tier V Datacenter Differentiation)</a:t>
            </a:r>
          </a:p>
        </p:txBody>
      </p:sp>
      <p:sp>
        <p:nvSpPr>
          <p:cNvPr id="200" name="Power Systems:"/>
          <p:cNvSpPr txBox="1"/>
          <p:nvPr/>
        </p:nvSpPr>
        <p:spPr>
          <a:xfrm>
            <a:off x="5022010" y="1409332"/>
            <a:ext cx="237998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ED0A20"/>
                </a:solidFill>
              </a:defRPr>
            </a:lvl1pPr>
          </a:lstStyle>
          <a:p>
            <a:pPr/>
            <a:r>
              <a:t>Power Systems:</a:t>
            </a:r>
          </a:p>
        </p:txBody>
      </p:sp>
      <p:pic>
        <p:nvPicPr>
          <p:cNvPr id="201" name="Screenshot 2019-02-03 at 12.24.09 PM.png" descr="Screenshot 2019-02-03 at 12.24.09 PM.png"/>
          <p:cNvPicPr>
            <a:picLocks noChangeAspect="1"/>
          </p:cNvPicPr>
          <p:nvPr/>
        </p:nvPicPr>
        <p:blipFill>
          <a:blip r:embed="rId2">
            <a:extLst/>
          </a:blip>
          <a:stretch>
            <a:fillRect/>
          </a:stretch>
        </p:blipFill>
        <p:spPr>
          <a:xfrm>
            <a:off x="-2515700" y="2443236"/>
            <a:ext cx="15579171" cy="730018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witch(A Tier V Datacenter Differentiation)"/>
          <p:cNvSpPr txBox="1"/>
          <p:nvPr/>
        </p:nvSpPr>
        <p:spPr>
          <a:xfrm>
            <a:off x="216229" y="418194"/>
            <a:ext cx="74797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Switch(A Tier V Datacenter Differentiation)</a:t>
            </a:r>
          </a:p>
        </p:txBody>
      </p:sp>
      <p:sp>
        <p:nvSpPr>
          <p:cNvPr id="204" name="Career Services:"/>
          <p:cNvSpPr txBox="1"/>
          <p:nvPr/>
        </p:nvSpPr>
        <p:spPr>
          <a:xfrm>
            <a:off x="5022010" y="1409332"/>
            <a:ext cx="246761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solidFill>
                  <a:srgbClr val="ED0A20"/>
                </a:solidFill>
              </a:defRPr>
            </a:lvl1pPr>
          </a:lstStyle>
          <a:p>
            <a:pPr/>
            <a:r>
              <a:t>Career Services:</a:t>
            </a:r>
          </a:p>
        </p:txBody>
      </p:sp>
      <p:pic>
        <p:nvPicPr>
          <p:cNvPr id="205" name="Screenshot 2019-02-03 at 12.25.20 PM.png" descr="Screenshot 2019-02-03 at 12.25.20 PM.png"/>
          <p:cNvPicPr>
            <a:picLocks noChangeAspect="1"/>
          </p:cNvPicPr>
          <p:nvPr/>
        </p:nvPicPr>
        <p:blipFill>
          <a:blip r:embed="rId2">
            <a:extLst/>
          </a:blip>
          <a:stretch>
            <a:fillRect/>
          </a:stretch>
        </p:blipFill>
        <p:spPr>
          <a:xfrm>
            <a:off x="-1" y="1976001"/>
            <a:ext cx="13004801" cy="2906291"/>
          </a:xfrm>
          <a:prstGeom prst="rect">
            <a:avLst/>
          </a:prstGeom>
          <a:ln w="12700">
            <a:miter lim="400000"/>
          </a:ln>
        </p:spPr>
      </p:pic>
      <p:sp>
        <p:nvSpPr>
          <p:cNvPr id="206" name="Water Protection:"/>
          <p:cNvSpPr txBox="1"/>
          <p:nvPr/>
        </p:nvSpPr>
        <p:spPr>
          <a:xfrm>
            <a:off x="4932317" y="4866186"/>
            <a:ext cx="264699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u="sng">
                <a:solidFill>
                  <a:srgbClr val="EE0A17"/>
                </a:solidFill>
              </a:defRPr>
            </a:lvl1pPr>
          </a:lstStyle>
          <a:p>
            <a:pPr/>
            <a:r>
              <a:t>Water Protection:</a:t>
            </a:r>
          </a:p>
        </p:txBody>
      </p:sp>
      <p:pic>
        <p:nvPicPr>
          <p:cNvPr id="207" name="Screenshot 2019-02-03 at 12.27.11 PM.png" descr="Screenshot 2019-02-03 at 12.27.11 PM.png"/>
          <p:cNvPicPr>
            <a:picLocks noChangeAspect="1"/>
          </p:cNvPicPr>
          <p:nvPr/>
        </p:nvPicPr>
        <p:blipFill>
          <a:blip r:embed="rId3">
            <a:extLst/>
          </a:blip>
          <a:stretch>
            <a:fillRect/>
          </a:stretch>
        </p:blipFill>
        <p:spPr>
          <a:xfrm>
            <a:off x="0" y="5466681"/>
            <a:ext cx="13004801" cy="415336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witch(A Tier V Datacenter Differentiation)"/>
          <p:cNvSpPr txBox="1"/>
          <p:nvPr/>
        </p:nvSpPr>
        <p:spPr>
          <a:xfrm>
            <a:off x="216229" y="418194"/>
            <a:ext cx="74797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Switch(A Tier V Datacenter Differentiation)</a:t>
            </a:r>
          </a:p>
        </p:txBody>
      </p:sp>
      <p:sp>
        <p:nvSpPr>
          <p:cNvPr id="210" name="Power Sustainability And Efficiency:"/>
          <p:cNvSpPr txBox="1"/>
          <p:nvPr/>
        </p:nvSpPr>
        <p:spPr>
          <a:xfrm>
            <a:off x="3861752" y="2100575"/>
            <a:ext cx="528129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ED0A20"/>
                </a:solidFill>
              </a:defRPr>
            </a:lvl1pPr>
          </a:lstStyle>
          <a:p>
            <a:pPr/>
            <a:r>
              <a:t>Power Sustainability And Efficiency:</a:t>
            </a:r>
          </a:p>
        </p:txBody>
      </p:sp>
      <p:pic>
        <p:nvPicPr>
          <p:cNvPr id="211" name="Screenshot 2019-02-03 at 12.28.46 PM.png" descr="Screenshot 2019-02-03 at 12.28.46 PM.png"/>
          <p:cNvPicPr>
            <a:picLocks noChangeAspect="1"/>
          </p:cNvPicPr>
          <p:nvPr/>
        </p:nvPicPr>
        <p:blipFill>
          <a:blip r:embed="rId2">
            <a:extLst/>
          </a:blip>
          <a:stretch>
            <a:fillRect/>
          </a:stretch>
        </p:blipFill>
        <p:spPr>
          <a:xfrm>
            <a:off x="0" y="3413618"/>
            <a:ext cx="13004801" cy="292636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witch(A Tier V Datacenter Differentiation)"/>
          <p:cNvSpPr txBox="1"/>
          <p:nvPr/>
        </p:nvSpPr>
        <p:spPr>
          <a:xfrm>
            <a:off x="216229" y="418194"/>
            <a:ext cx="747979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Switch(A Tier V Datacenter Differentiation)</a:t>
            </a:r>
          </a:p>
        </p:txBody>
      </p:sp>
      <p:sp>
        <p:nvSpPr>
          <p:cNvPr id="214" name="Physical Security:"/>
          <p:cNvSpPr txBox="1"/>
          <p:nvPr/>
        </p:nvSpPr>
        <p:spPr>
          <a:xfrm>
            <a:off x="487830" y="1606830"/>
            <a:ext cx="262382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solidFill>
                  <a:srgbClr val="ED0A20"/>
                </a:solidFill>
              </a:defRPr>
            </a:lvl1pPr>
          </a:lstStyle>
          <a:p>
            <a:pPr/>
            <a:r>
              <a:t>Physical Security:</a:t>
            </a:r>
          </a:p>
        </p:txBody>
      </p:sp>
      <p:sp>
        <p:nvSpPr>
          <p:cNvPr id="215" name="1.Each server rack is securable.…"/>
          <p:cNvSpPr txBox="1"/>
          <p:nvPr/>
        </p:nvSpPr>
        <p:spPr>
          <a:xfrm>
            <a:off x="413727" y="2706566"/>
            <a:ext cx="12613507" cy="543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4200"/>
              </a:lnSpc>
              <a:spcBef>
                <a:spcPts val="0"/>
              </a:spcBef>
              <a:defRPr>
                <a:solidFill>
                  <a:srgbClr val="000000"/>
                </a:solidFill>
                <a:latin typeface="Comic Sans MS"/>
                <a:ea typeface="Comic Sans MS"/>
                <a:cs typeface="Comic Sans MS"/>
                <a:sym typeface="Comic Sans MS"/>
              </a:defRPr>
            </a:pPr>
            <a:r>
              <a:t>1.Each server rack is securable.</a:t>
            </a:r>
          </a:p>
          <a:p>
            <a:pPr defTabSz="457200">
              <a:lnSpc>
                <a:spcPts val="4200"/>
              </a:lnSpc>
              <a:spcBef>
                <a:spcPts val="0"/>
              </a:spcBef>
              <a:defRPr>
                <a:solidFill>
                  <a:srgbClr val="000000"/>
                </a:solidFill>
                <a:latin typeface="Comic Sans MS"/>
                <a:ea typeface="Comic Sans MS"/>
                <a:cs typeface="Comic Sans MS"/>
                <a:sym typeface="Comic Sans MS"/>
              </a:defRPr>
            </a:pPr>
          </a:p>
          <a:p>
            <a:pPr defTabSz="457200">
              <a:lnSpc>
                <a:spcPts val="4200"/>
              </a:lnSpc>
              <a:spcBef>
                <a:spcPts val="0"/>
              </a:spcBef>
              <a:defRPr>
                <a:solidFill>
                  <a:srgbClr val="000000"/>
                </a:solidFill>
                <a:latin typeface="Comic Sans MS"/>
                <a:ea typeface="Comic Sans MS"/>
                <a:cs typeface="Comic Sans MS"/>
                <a:sym typeface="Comic Sans MS"/>
              </a:defRPr>
            </a:pPr>
            <a:r>
              <a:t>2.The facility within the premises has photo ID badged entry access control which records access times/dates/user for 180 days.</a:t>
            </a:r>
          </a:p>
          <a:p>
            <a:pPr defTabSz="457200">
              <a:lnSpc>
                <a:spcPts val="4200"/>
              </a:lnSpc>
              <a:spcBef>
                <a:spcPts val="0"/>
              </a:spcBef>
              <a:defRPr>
                <a:solidFill>
                  <a:srgbClr val="000000"/>
                </a:solidFill>
                <a:latin typeface="Comic Sans MS"/>
                <a:ea typeface="Comic Sans MS"/>
                <a:cs typeface="Comic Sans MS"/>
                <a:sym typeface="Comic Sans MS"/>
              </a:defRPr>
            </a:pPr>
          </a:p>
          <a:p>
            <a:pPr defTabSz="457200">
              <a:lnSpc>
                <a:spcPts val="4200"/>
              </a:lnSpc>
              <a:spcBef>
                <a:spcPts val="0"/>
              </a:spcBef>
              <a:defRPr>
                <a:solidFill>
                  <a:srgbClr val="000000"/>
                </a:solidFill>
                <a:latin typeface="Comic Sans MS"/>
                <a:ea typeface="Comic Sans MS"/>
                <a:cs typeface="Comic Sans MS"/>
                <a:sym typeface="Comic Sans MS"/>
              </a:defRPr>
            </a:pPr>
            <a:r>
              <a:t>3.Exterior doors are reinforced (e.g. steel stiffened) in a steel frame which is fully grout filled and if unmanned without visible hinges.</a:t>
            </a:r>
          </a:p>
          <a:p>
            <a:pPr defTabSz="457200">
              <a:lnSpc>
                <a:spcPts val="4200"/>
              </a:lnSpc>
              <a:spcBef>
                <a:spcPts val="0"/>
              </a:spcBef>
              <a:defRPr>
                <a:solidFill>
                  <a:srgbClr val="000000"/>
                </a:solidFill>
                <a:latin typeface="Comic Sans MS"/>
                <a:ea typeface="Comic Sans MS"/>
                <a:cs typeface="Comic Sans MS"/>
                <a:sym typeface="Comic Sans MS"/>
              </a:defRPr>
            </a:pPr>
          </a:p>
          <a:p>
            <a:pPr defTabSz="457200">
              <a:lnSpc>
                <a:spcPts val="4200"/>
              </a:lnSpc>
              <a:spcBef>
                <a:spcPts val="0"/>
              </a:spcBef>
              <a:defRPr>
                <a:solidFill>
                  <a:srgbClr val="000000"/>
                </a:solidFill>
                <a:latin typeface="Comic Sans MS"/>
                <a:ea typeface="Comic Sans MS"/>
                <a:cs typeface="Comic Sans MS"/>
                <a:sym typeface="Comic Sans MS"/>
              </a:defRPr>
            </a:pPr>
            <a:r>
              <a:t>4.Access control authenticates each badge holder by PIN/biometric/Two Person Integrity.</a:t>
            </a:r>
          </a:p>
          <a:p>
            <a:pPr defTabSz="457200">
              <a:lnSpc>
                <a:spcPts val="4200"/>
              </a:lnSpc>
              <a:spcBef>
                <a:spcPts val="0"/>
              </a:spcBef>
              <a:defRPr>
                <a:solidFill>
                  <a:srgbClr val="000000"/>
                </a:solidFill>
                <a:latin typeface="Comic Sans MS"/>
                <a:ea typeface="Comic Sans MS"/>
                <a:cs typeface="Comic Sans MS"/>
                <a:sym typeface="Comic Sans MS"/>
              </a:defRPr>
            </a:pPr>
          </a:p>
          <a:p>
            <a:pPr defTabSz="457200">
              <a:lnSpc>
                <a:spcPts val="4200"/>
              </a:lnSpc>
              <a:spcBef>
                <a:spcPts val="0"/>
              </a:spcBef>
              <a:defRPr>
                <a:solidFill>
                  <a:srgbClr val="000000"/>
                </a:solidFill>
                <a:latin typeface="Comic Sans MS"/>
                <a:ea typeface="Comic Sans MS"/>
                <a:cs typeface="Comic Sans MS"/>
                <a:sym typeface="Comic Sans MS"/>
              </a:defRPr>
            </a:pPr>
            <a:r>
              <a:t>5.The security team conducts at least semi-annual security threat assessments in accordance with the facility's established quantitative and qualitative threat assessment methods.</a:t>
            </a:r>
          </a:p>
          <a:p>
            <a:pPr defTabSz="457200">
              <a:lnSpc>
                <a:spcPts val="4200"/>
              </a:lnSpc>
              <a:spcBef>
                <a:spcPts val="0"/>
              </a:spcBef>
              <a:defRPr>
                <a:solidFill>
                  <a:srgbClr val="000000"/>
                </a:solidFill>
                <a:latin typeface="Comic Sans MS"/>
                <a:ea typeface="Comic Sans MS"/>
                <a:cs typeface="Comic Sans MS"/>
                <a:sym typeface="Comic Sans MS"/>
              </a:defRPr>
            </a:pPr>
          </a:p>
          <a:p>
            <a:pPr defTabSz="457200">
              <a:lnSpc>
                <a:spcPts val="4200"/>
              </a:lnSpc>
              <a:spcBef>
                <a:spcPts val="0"/>
              </a:spcBef>
              <a:defRPr>
                <a:solidFill>
                  <a:srgbClr val="000000"/>
                </a:solidFill>
                <a:latin typeface="Comic Sans MS"/>
                <a:ea typeface="Comic Sans MS"/>
                <a:cs typeface="Comic Sans MS"/>
                <a:sym typeface="Comic Sans MS"/>
              </a:defRPr>
            </a:pPr>
            <a:r>
              <a:t>6.No high-risk neighbouring facilities (e.g. highly flammable, explosive, HAZMAT, or nuclear risks)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2">
            <a:extLst/>
          </a:blip>
          <a:stretch>
            <a:fillRect/>
          </a:stretch>
        </p:blipFill>
        <p:spPr>
          <a:xfrm>
            <a:off x="61038" y="4778376"/>
            <a:ext cx="12882724" cy="4864339"/>
          </a:xfrm>
          <a:prstGeom prst="rect">
            <a:avLst/>
          </a:prstGeom>
          <a:ln w="12700">
            <a:miter lim="400000"/>
          </a:ln>
        </p:spPr>
      </p:pic>
      <p:sp>
        <p:nvSpPr>
          <p:cNvPr id="218" name="Project Natick:"/>
          <p:cNvSpPr txBox="1"/>
          <p:nvPr/>
        </p:nvSpPr>
        <p:spPr>
          <a:xfrm>
            <a:off x="397269" y="691633"/>
            <a:ext cx="284771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ED0A1B"/>
                </a:solidFill>
                <a:latin typeface="Comic Sans MS"/>
                <a:ea typeface="Comic Sans MS"/>
                <a:cs typeface="Comic Sans MS"/>
                <a:sym typeface="Comic Sans MS"/>
              </a:defRPr>
            </a:lvl1pPr>
          </a:lstStyle>
          <a:p>
            <a:pPr/>
            <a:r>
              <a:t>Project Natick:</a:t>
            </a:r>
          </a:p>
        </p:txBody>
      </p:sp>
      <p:sp>
        <p:nvSpPr>
          <p:cNvPr id="219" name="( Project Natick is an initiative launched in August 2014 by Microsoft for testing the feasibility of an energy-efficient, low-latency cloud computing facility on the ocean floor)…"/>
          <p:cNvSpPr txBox="1"/>
          <p:nvPr/>
        </p:nvSpPr>
        <p:spPr>
          <a:xfrm>
            <a:off x="457832" y="1307032"/>
            <a:ext cx="12089136" cy="299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2" defTabSz="457200">
              <a:lnSpc>
                <a:spcPts val="3800"/>
              </a:lnSpc>
              <a:spcBef>
                <a:spcPts val="0"/>
              </a:spcBef>
              <a:defRPr>
                <a:solidFill>
                  <a:srgbClr val="000000"/>
                </a:solidFill>
                <a:latin typeface="Comic Sans MS"/>
                <a:ea typeface="Comic Sans MS"/>
                <a:cs typeface="Comic Sans MS"/>
                <a:sym typeface="Comic Sans MS"/>
              </a:defRPr>
            </a:pPr>
            <a:r>
              <a:t>                        ( Project Natick is an initiative launched in August 2014 by Microsoft for testing the feasibility of an energy-efficient, low-latency cloud computing facility on the ocean floor)</a:t>
            </a:r>
          </a:p>
          <a:p>
            <a:pPr lvl="2" defTabSz="457200">
              <a:lnSpc>
                <a:spcPts val="3800"/>
              </a:lnSpc>
              <a:spcBef>
                <a:spcPts val="0"/>
              </a:spcBef>
              <a:defRPr>
                <a:solidFill>
                  <a:srgbClr val="000000"/>
                </a:solidFill>
                <a:latin typeface="Comic Sans MS"/>
                <a:ea typeface="Comic Sans MS"/>
                <a:cs typeface="Comic Sans MS"/>
                <a:sym typeface="Comic Sans MS"/>
              </a:defRPr>
            </a:pPr>
          </a:p>
          <a:p>
            <a:pPr defTabSz="457200">
              <a:spcBef>
                <a:spcPts val="3000"/>
              </a:spcBef>
              <a:defRPr>
                <a:solidFill>
                  <a:srgbClr val="000000"/>
                </a:solidFill>
                <a:latin typeface="Comic Sans MS"/>
                <a:ea typeface="Comic Sans MS"/>
                <a:cs typeface="Comic Sans MS"/>
                <a:sym typeface="Comic Sans MS"/>
              </a:defRPr>
            </a:pPr>
          </a:p>
          <a:p>
            <a:pPr defTabSz="457200">
              <a:spcBef>
                <a:spcPts val="3000"/>
              </a:spcBef>
              <a:defRPr>
                <a:solidFill>
                  <a:srgbClr val="000000"/>
                </a:solidFill>
                <a:latin typeface="Comic Sans MS"/>
                <a:ea typeface="Comic Sans MS"/>
                <a:cs typeface="Comic Sans MS"/>
                <a:sym typeface="Comic Sans MS"/>
              </a:defRPr>
            </a:pPr>
            <a:r>
              <a:t>Why Microsoft Thinks Underwater Data Centers May Cost Less?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2">
            <a:extLst/>
          </a:blip>
          <a:stretch>
            <a:fillRect/>
          </a:stretch>
        </p:blipFill>
        <p:spPr>
          <a:xfrm>
            <a:off x="-50428" y="1646549"/>
            <a:ext cx="13105656" cy="8455263"/>
          </a:xfrm>
          <a:prstGeom prst="rect">
            <a:avLst/>
          </a:prstGeom>
          <a:ln w="12700">
            <a:miter lim="400000"/>
          </a:ln>
        </p:spPr>
      </p:pic>
      <p:sp>
        <p:nvSpPr>
          <p:cNvPr id="222" name="Project Natick:"/>
          <p:cNvSpPr txBox="1"/>
          <p:nvPr/>
        </p:nvSpPr>
        <p:spPr>
          <a:xfrm>
            <a:off x="463101" y="625800"/>
            <a:ext cx="284771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ED0A10"/>
                </a:solidFill>
                <a:latin typeface="Comic Sans MS"/>
                <a:ea typeface="Comic Sans MS"/>
                <a:cs typeface="Comic Sans MS"/>
                <a:sym typeface="Comic Sans MS"/>
              </a:defRPr>
            </a:lvl1pPr>
          </a:lstStyle>
          <a:p>
            <a:pPr/>
            <a:r>
              <a:t>Project Natick:</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roject Natick:"/>
          <p:cNvSpPr txBox="1"/>
          <p:nvPr>
            <p:ph type="title"/>
          </p:nvPr>
        </p:nvSpPr>
        <p:spPr>
          <a:prstGeom prst="rect">
            <a:avLst/>
          </a:prstGeom>
        </p:spPr>
        <p:txBody>
          <a:bodyPr/>
          <a:lstStyle>
            <a:lvl1pPr defTabSz="467359">
              <a:spcBef>
                <a:spcPts val="2200"/>
              </a:spcBef>
              <a:defRPr sz="4800">
                <a:solidFill>
                  <a:srgbClr val="EF0A15"/>
                </a:solidFill>
              </a:defRPr>
            </a:lvl1pPr>
          </a:lstStyle>
          <a:p>
            <a:pPr/>
            <a:r>
              <a:t>Project Natick:</a:t>
            </a:r>
          </a:p>
        </p:txBody>
      </p:sp>
      <p:sp>
        <p:nvSpPr>
          <p:cNvPr id="225" name="1.The Supply Chain is Largely in Place.…"/>
          <p:cNvSpPr txBox="1"/>
          <p:nvPr>
            <p:ph type="body" idx="1"/>
          </p:nvPr>
        </p:nvSpPr>
        <p:spPr>
          <a:prstGeom prst="rect">
            <a:avLst/>
          </a:prstGeom>
        </p:spPr>
        <p:txBody>
          <a:bodyPr/>
          <a:lstStyle/>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1.The Supply Chain is Largely in Place.</a:t>
            </a:r>
          </a:p>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2.Lights-Out Means Warranty Savings.</a:t>
            </a:r>
          </a:p>
          <a:p>
            <a:pPr lvl="2" marL="0" indent="0" defTabSz="425195">
              <a:lnSpc>
                <a:spcPts val="5200"/>
              </a:lnSpc>
              <a:spcBef>
                <a:spcPts val="1400"/>
              </a:spcBef>
              <a:buClrTx/>
              <a:buSzTx/>
              <a:buFontTx/>
              <a:buNone/>
              <a:defRPr sz="1860">
                <a:solidFill>
                  <a:srgbClr val="222222"/>
                </a:solidFill>
                <a:latin typeface="Comic Sans MS"/>
                <a:ea typeface="Comic Sans MS"/>
                <a:cs typeface="Comic Sans MS"/>
                <a:sym typeface="Comic Sans MS"/>
              </a:defRPr>
            </a:pPr>
            <a:r>
              <a:rPr b="1"/>
              <a:t>           </a:t>
            </a:r>
            <a:r>
              <a:t>(Sending the data center down for five or ten years at a time before replacing all the servers with new ones isn’t much different from the lifecycle of many cloud servers, which might get repurposed for different services as newer hardware comes in)</a:t>
            </a:r>
          </a:p>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3.Scale Large and Small Possible</a:t>
            </a:r>
          </a:p>
          <a:p>
            <a:pPr lvl="3" marL="0" indent="0" defTabSz="425195">
              <a:lnSpc>
                <a:spcPts val="5200"/>
              </a:lnSpc>
              <a:spcBef>
                <a:spcPts val="1400"/>
              </a:spcBef>
              <a:buClrTx/>
              <a:buSzTx/>
              <a:buFontTx/>
              <a:buNone/>
              <a:defRPr sz="1860">
                <a:solidFill>
                  <a:srgbClr val="222222"/>
                </a:solidFill>
                <a:latin typeface="Comic Sans MS"/>
                <a:ea typeface="Comic Sans MS"/>
                <a:cs typeface="Comic Sans MS"/>
                <a:sym typeface="Comic Sans MS"/>
              </a:defRPr>
            </a:pPr>
            <a:r>
              <a:t>                (It can be considerable distance between those things. If we have many of these in the water, it wouldn’t be all that different.)</a:t>
            </a:r>
          </a:p>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4.The Green-Cloud Potential</a:t>
            </a:r>
          </a:p>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5.No Added Strain on Local Resources</a:t>
            </a:r>
          </a:p>
          <a:p>
            <a:pPr marL="0" indent="0" defTabSz="425195">
              <a:lnSpc>
                <a:spcPts val="5200"/>
              </a:lnSpc>
              <a:spcBef>
                <a:spcPts val="1400"/>
              </a:spcBef>
              <a:buClrTx/>
              <a:buSzTx/>
              <a:buFontTx/>
              <a:buNone/>
              <a:defRPr b="1" sz="1860">
                <a:solidFill>
                  <a:srgbClr val="222222"/>
                </a:solidFill>
                <a:latin typeface="Comic Sans MS"/>
                <a:ea typeface="Comic Sans MS"/>
                <a:cs typeface="Comic Sans MS"/>
                <a:sym typeface="Comic Sans MS"/>
              </a:defRPr>
            </a:pPr>
            <a:r>
              <a:t>6.Humans and the Air They Breathe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References:"/>
          <p:cNvSpPr txBox="1"/>
          <p:nvPr>
            <p:ph type="title"/>
          </p:nvPr>
        </p:nvSpPr>
        <p:spPr>
          <a:prstGeom prst="rect">
            <a:avLst/>
          </a:prstGeom>
        </p:spPr>
        <p:txBody>
          <a:bodyPr/>
          <a:lstStyle>
            <a:lvl1pPr defTabSz="467359">
              <a:spcBef>
                <a:spcPts val="2200"/>
              </a:spcBef>
              <a:defRPr sz="4800">
                <a:solidFill>
                  <a:srgbClr val="EB0C11"/>
                </a:solidFill>
              </a:defRPr>
            </a:lvl1pPr>
          </a:lstStyle>
          <a:p>
            <a:pPr/>
            <a:r>
              <a:t>References:</a:t>
            </a:r>
          </a:p>
        </p:txBody>
      </p:sp>
      <p:sp>
        <p:nvSpPr>
          <p:cNvPr id="228" name="6 - https://www.google.com/search?q=tiers+of+data+center&amp;source=lnms&amp;tbm=isch&amp;sa=X&amp;ved=0ahUKEwjIoaWp957gAhVJLY8KHSCfBIkQ_AUIDigB&amp;biw=1280&amp;bih=641&amp;dpr=2#imgrc=YEhcLoxiCf64-M:…"/>
          <p:cNvSpPr txBox="1"/>
          <p:nvPr>
            <p:ph type="body" idx="1"/>
          </p:nvPr>
        </p:nvSpPr>
        <p:spPr>
          <a:xfrm>
            <a:off x="406400" y="3039446"/>
            <a:ext cx="12192001" cy="6108701"/>
          </a:xfrm>
          <a:prstGeom prst="rect">
            <a:avLst/>
          </a:prstGeom>
        </p:spPr>
        <p:txBody>
          <a:bodyPr/>
          <a:lstStyle/>
          <a:p>
            <a:pPr>
              <a:defRPr sz="1700">
                <a:latin typeface="Comic Sans MS"/>
                <a:ea typeface="Comic Sans MS"/>
                <a:cs typeface="Comic Sans MS"/>
                <a:sym typeface="Comic Sans MS"/>
              </a:defRPr>
            </a:pPr>
            <a:r>
              <a:t>6 - </a:t>
            </a:r>
            <a:r>
              <a:rPr u="sng">
                <a:solidFill>
                  <a:schemeClr val="accent1"/>
                </a:solidFill>
                <a:hlinkClick r:id="rId2" invalidUrl="" action="" tgtFrame="" tooltip="" history="1" highlightClick="0" endSnd="0"/>
              </a:rPr>
              <a:t>https://www.google.com/search?q=tiers+of+data+center&amp;source=lnms&amp;tbm=isch&amp;sa=X&amp;ved=0ahUKEwjIoaWp957gAhVJLY8KHSCfBIkQ_AUIDigB&amp;biw=1280&amp;bih=641&amp;dpr=2#imgrc=YEhcLoxiCf64-M:</a:t>
            </a:r>
          </a:p>
          <a:p>
            <a:pPr>
              <a:defRPr sz="1700">
                <a:latin typeface="Comic Sans MS"/>
                <a:ea typeface="Comic Sans MS"/>
                <a:cs typeface="Comic Sans MS"/>
                <a:sym typeface="Comic Sans MS"/>
              </a:defRPr>
            </a:pPr>
            <a:r>
              <a:t>7 - </a:t>
            </a:r>
            <a:r>
              <a:rPr u="sng">
                <a:solidFill>
                  <a:schemeClr val="accent1"/>
                </a:solidFill>
                <a:hlinkClick r:id="rId3" invalidUrl="" action="" tgtFrame="" tooltip="" history="1" highlightClick="0" endSnd="0"/>
              </a:rPr>
              <a:t>https://www.google.com/search?biw=1280&amp;bih=641&amp;tbm=isch&amp;sa=1&amp;ei=l4pWXMidBcHrvAT3oqioDA&amp;q=tier+1+data+center&amp;oq=tier+1+data&amp;gs_l=img.3.0.0j0i24l9.5617.6373..7649...0.0..0.92.437.5......1....1..gws-wiz-img.......0i67j0i8i30.gHxpsp6WLkI#imgrc=_bwfJfK_HZAMtM:</a:t>
            </a:r>
          </a:p>
          <a:p>
            <a:pPr>
              <a:defRPr sz="1700">
                <a:latin typeface="Comic Sans MS"/>
                <a:ea typeface="Comic Sans MS"/>
                <a:cs typeface="Comic Sans MS"/>
                <a:sym typeface="Comic Sans MS"/>
              </a:defRPr>
            </a:pPr>
            <a:r>
              <a:t>11 to 15 - </a:t>
            </a:r>
            <a:r>
              <a:rPr u="sng">
                <a:solidFill>
                  <a:schemeClr val="accent1"/>
                </a:solidFill>
                <a:hlinkClick r:id="rId4" invalidUrl="" action="" tgtFrame="" tooltip="" history="1" highlightClick="0" endSnd="0"/>
              </a:rPr>
              <a:t>https://www.switch.com/tier-5/#compare</a:t>
            </a:r>
          </a:p>
          <a:p>
            <a:pPr>
              <a:defRPr sz="1700">
                <a:latin typeface="Comic Sans MS"/>
                <a:ea typeface="Comic Sans MS"/>
                <a:cs typeface="Comic Sans MS"/>
                <a:sym typeface="Comic Sans MS"/>
              </a:defRPr>
            </a:pPr>
            <a:r>
              <a:t>17 - </a:t>
            </a:r>
            <a:r>
              <a:rPr u="sng">
                <a:solidFill>
                  <a:schemeClr val="accent1"/>
                </a:solidFill>
                <a:hlinkClick r:id="rId5" invalidUrl="" action="" tgtFrame="" tooltip="" history="1" highlightClick="0" endSnd="0"/>
              </a:rPr>
              <a:t>https://www.iotforall.com/project-natick-underwater-data-centers/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Image" descr="Image"/>
          <p:cNvPicPr>
            <a:picLocks noChangeAspect="1"/>
          </p:cNvPicPr>
          <p:nvPr>
            <p:ph type="pic" idx="13"/>
          </p:nvPr>
        </p:nvPicPr>
        <p:blipFill>
          <a:blip r:embed="rId2">
            <a:extLst/>
          </a:blip>
          <a:srcRect l="5591" t="0" r="5591" b="0"/>
          <a:stretch>
            <a:fillRect/>
          </a:stretch>
        </p:blipFill>
        <p:spPr>
          <a:prstGeom prst="rect">
            <a:avLst/>
          </a:prstGeom>
        </p:spPr>
      </p:pic>
      <p:sp>
        <p:nvSpPr>
          <p:cNvPr id="170" name="What is a DataCenter?"/>
          <p:cNvSpPr txBox="1"/>
          <p:nvPr/>
        </p:nvSpPr>
        <p:spPr>
          <a:xfrm>
            <a:off x="141236" y="7435158"/>
            <a:ext cx="6195623"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000">
                <a:solidFill>
                  <a:srgbClr val="FC036E"/>
                </a:solidFill>
              </a:defRPr>
            </a:lvl1pPr>
          </a:lstStyle>
          <a:p>
            <a:pPr/>
            <a:r>
              <a:t>What is a DataCenter?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ATACENTER:"/>
          <p:cNvSpPr txBox="1"/>
          <p:nvPr>
            <p:ph type="body" idx="13"/>
          </p:nvPr>
        </p:nvSpPr>
        <p:spPr>
          <a:prstGeom prst="rect">
            <a:avLst/>
          </a:prstGeom>
        </p:spPr>
        <p:txBody>
          <a:bodyPr/>
          <a:lstStyle/>
          <a:p>
            <a:pPr/>
            <a:r>
              <a:t>DATACENTER:</a:t>
            </a:r>
          </a:p>
        </p:txBody>
      </p:sp>
      <p:sp>
        <p:nvSpPr>
          <p:cNvPr id="173" name="A data center (or datacenter) is a facility composed of networked computers and storage that businesses or other organizations use to organize, process, store and disseminate large amounts of data."/>
          <p:cNvSpPr txBox="1"/>
          <p:nvPr>
            <p:ph type="title"/>
          </p:nvPr>
        </p:nvSpPr>
        <p:spPr>
          <a:xfrm>
            <a:off x="524357" y="2244444"/>
            <a:ext cx="12192001" cy="4449119"/>
          </a:xfrm>
          <a:prstGeom prst="rect">
            <a:avLst/>
          </a:prstGeom>
        </p:spPr>
        <p:txBody>
          <a:bodyPr/>
          <a:lstStyle/>
          <a:p>
            <a:pPr defTabSz="251460">
              <a:lnSpc>
                <a:spcPts val="6100"/>
              </a:lnSpc>
              <a:spcBef>
                <a:spcPts val="0"/>
              </a:spcBef>
              <a:defRPr cap="none" sz="4125">
                <a:solidFill>
                  <a:srgbClr val="6C6C6C"/>
                </a:solidFill>
                <a:latin typeface="Comic Sans MS"/>
                <a:ea typeface="Comic Sans MS"/>
                <a:cs typeface="Comic Sans MS"/>
                <a:sym typeface="Comic Sans MS"/>
              </a:defRPr>
            </a:pPr>
          </a:p>
          <a:p>
            <a:pPr defTabSz="251460">
              <a:lnSpc>
                <a:spcPts val="6100"/>
              </a:lnSpc>
              <a:spcBef>
                <a:spcPts val="0"/>
              </a:spcBef>
              <a:defRPr cap="none" sz="4125">
                <a:solidFill>
                  <a:srgbClr val="6C6C6C"/>
                </a:solidFill>
                <a:latin typeface="Comic Sans MS"/>
                <a:ea typeface="Comic Sans MS"/>
                <a:cs typeface="Comic Sans MS"/>
                <a:sym typeface="Comic Sans MS"/>
              </a:defRPr>
            </a:pPr>
            <a:r>
              <a:t>A data center (or datacenter) is a facility composed of networked computers and storage that businesses or other organizations use to organize, process, store and disseminate large amounts of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ATACENTER Challenges:"/>
          <p:cNvSpPr txBox="1"/>
          <p:nvPr>
            <p:ph type="title"/>
          </p:nvPr>
        </p:nvSpPr>
        <p:spPr>
          <a:prstGeom prst="rect">
            <a:avLst/>
          </a:prstGeom>
        </p:spPr>
        <p:txBody>
          <a:bodyPr/>
          <a:lstStyle>
            <a:lvl1pPr defTabSz="467359">
              <a:spcBef>
                <a:spcPts val="2200"/>
              </a:spcBef>
              <a:defRPr sz="4800"/>
            </a:lvl1pPr>
          </a:lstStyle>
          <a:p>
            <a:pPr/>
            <a:r>
              <a:t>DATACENTER Challenges:</a:t>
            </a:r>
          </a:p>
        </p:txBody>
      </p:sp>
      <p:sp>
        <p:nvSpPr>
          <p:cNvPr id="176" name="Power saving/cooling.…"/>
          <p:cNvSpPr txBox="1"/>
          <p:nvPr>
            <p:ph type="body" idx="1"/>
          </p:nvPr>
        </p:nvSpPr>
        <p:spPr>
          <a:prstGeom prst="rect">
            <a:avLst/>
          </a:prstGeom>
        </p:spPr>
        <p:txBody>
          <a:bodyPr/>
          <a:lstStyle/>
          <a:p>
            <a:pPr marL="444500" indent="-444500">
              <a:defRPr sz="4000">
                <a:latin typeface="Comic Sans MS"/>
                <a:ea typeface="Comic Sans MS"/>
                <a:cs typeface="Comic Sans MS"/>
                <a:sym typeface="Comic Sans MS"/>
              </a:defRPr>
            </a:pPr>
            <a:r>
              <a:t>Power saving/cooling.</a:t>
            </a:r>
          </a:p>
          <a:p>
            <a:pPr marL="444500" indent="-444500">
              <a:defRPr sz="4000">
                <a:latin typeface="Comic Sans MS"/>
                <a:ea typeface="Comic Sans MS"/>
                <a:cs typeface="Comic Sans MS"/>
                <a:sym typeface="Comic Sans MS"/>
              </a:defRPr>
            </a:pPr>
            <a:r>
              <a:t>Physical Security.</a:t>
            </a:r>
          </a:p>
          <a:p>
            <a:pPr marL="444500" indent="-444500">
              <a:defRPr sz="4000">
                <a:latin typeface="Comic Sans MS"/>
                <a:ea typeface="Comic Sans MS"/>
                <a:cs typeface="Comic Sans MS"/>
                <a:sym typeface="Comic Sans MS"/>
              </a:defRPr>
            </a:pPr>
            <a:r>
              <a:t>Traffic load balancing.</a:t>
            </a:r>
          </a:p>
          <a:p>
            <a:pPr marL="444500" indent="-444500">
              <a:defRPr sz="4000">
                <a:latin typeface="Comic Sans MS"/>
                <a:ea typeface="Comic Sans MS"/>
                <a:cs typeface="Comic Sans MS"/>
                <a:sym typeface="Comic Sans MS"/>
              </a:defRPr>
            </a:pPr>
            <a:r>
              <a:t>Network Security and Management.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iers of a DATACenter:"/>
          <p:cNvSpPr txBox="1"/>
          <p:nvPr>
            <p:ph type="title"/>
          </p:nvPr>
        </p:nvSpPr>
        <p:spPr>
          <a:prstGeom prst="rect">
            <a:avLst/>
          </a:prstGeom>
        </p:spPr>
        <p:txBody>
          <a:bodyPr/>
          <a:lstStyle>
            <a:lvl1pPr defTabSz="467359">
              <a:spcBef>
                <a:spcPts val="2200"/>
              </a:spcBef>
              <a:defRPr sz="4800"/>
            </a:lvl1pPr>
          </a:lstStyle>
          <a:p>
            <a:pPr/>
            <a:r>
              <a:t>Tiers of a DATACenter:</a:t>
            </a:r>
          </a:p>
        </p:txBody>
      </p:sp>
      <p:sp>
        <p:nvSpPr>
          <p:cNvPr id="179" name="1.Data centers can be defined by various levels of reliability or resilience.…"/>
          <p:cNvSpPr txBox="1"/>
          <p:nvPr>
            <p:ph type="body" idx="1"/>
          </p:nvPr>
        </p:nvSpPr>
        <p:spPr>
          <a:prstGeom prst="rect">
            <a:avLst/>
          </a:prstGeom>
        </p:spPr>
        <p:txBody>
          <a:bodyPr/>
          <a:lstStyle/>
          <a:p>
            <a:pPr marL="0" indent="0" defTabSz="457200">
              <a:lnSpc>
                <a:spcPts val="5100"/>
              </a:lnSpc>
              <a:spcBef>
                <a:spcPts val="0"/>
              </a:spcBef>
              <a:buClrTx/>
              <a:buSzTx/>
              <a:buFontTx/>
              <a:buNone/>
              <a:defRPr sz="2500">
                <a:solidFill>
                  <a:srgbClr val="6C6C6C"/>
                </a:solidFill>
                <a:latin typeface="Comic Sans MS"/>
                <a:ea typeface="Comic Sans MS"/>
                <a:cs typeface="Comic Sans MS"/>
                <a:sym typeface="Comic Sans MS"/>
              </a:defRPr>
            </a:pPr>
            <a:r>
              <a:t>1.Data centers can be defined by various levels of reliability or resilience.</a:t>
            </a:r>
          </a:p>
          <a:p>
            <a:pPr marL="0" indent="0" defTabSz="457200">
              <a:lnSpc>
                <a:spcPts val="5100"/>
              </a:lnSpc>
              <a:spcBef>
                <a:spcPts val="0"/>
              </a:spcBef>
              <a:buClrTx/>
              <a:buSzTx/>
              <a:buFontTx/>
              <a:buNone/>
              <a:defRPr sz="2500">
                <a:solidFill>
                  <a:srgbClr val="6C6C6C"/>
                </a:solidFill>
                <a:latin typeface="Comic Sans MS"/>
                <a:ea typeface="Comic Sans MS"/>
                <a:cs typeface="Comic Sans MS"/>
                <a:sym typeface="Comic Sans MS"/>
              </a:defRPr>
            </a:pPr>
          </a:p>
          <a:p>
            <a:pPr marL="0" indent="0" defTabSz="457200">
              <a:lnSpc>
                <a:spcPts val="6000"/>
              </a:lnSpc>
              <a:spcBef>
                <a:spcPts val="2700"/>
              </a:spcBef>
              <a:buClrTx/>
              <a:buSzTx/>
              <a:buFontTx/>
              <a:buNone/>
              <a:defRPr sz="2500">
                <a:solidFill>
                  <a:srgbClr val="6C6C6C"/>
                </a:solidFill>
                <a:latin typeface="Comic Sans MS"/>
                <a:ea typeface="Comic Sans MS"/>
                <a:cs typeface="Comic Sans MS"/>
                <a:sym typeface="Comic Sans MS"/>
              </a:defRPr>
            </a:pPr>
            <a:r>
              <a:t>2.In 2005, the American National Standards Institute (ANSI) and the Telecommunications Industry Association (TIA) published standard ANSI/TIA-942, "Telecommunications Infrastructure Standard for Data Centers," which defined four tiers of data center design and implementation guidelines. Each subsequent tier is intended to provide more resilience, security and reliability than the previous tier. For example, a tier 1 data center is little more than a server room, while a tier 4 data center offers redundant subsystems and high security.</a:t>
            </a:r>
          </a:p>
          <a:p>
            <a:pPr marL="0" indent="0" defTabSz="457200">
              <a:lnSpc>
                <a:spcPts val="4700"/>
              </a:lnSpc>
              <a:spcBef>
                <a:spcPts val="0"/>
              </a:spcBef>
              <a:buClrTx/>
              <a:buSzTx/>
              <a:buFontTx/>
              <a:buNone/>
              <a:defRPr sz="2500">
                <a:solidFill>
                  <a:srgbClr val="323232"/>
                </a:solidFill>
                <a:latin typeface="Comic Sans MS"/>
                <a:ea typeface="Comic Sans MS"/>
                <a:cs typeface="Comic Sans MS"/>
                <a:sym typeface="Comic Sans MS"/>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iers of a DATACenter:"/>
          <p:cNvSpPr txBox="1"/>
          <p:nvPr>
            <p:ph type="title"/>
          </p:nvPr>
        </p:nvSpPr>
        <p:spPr>
          <a:prstGeom prst="rect">
            <a:avLst/>
          </a:prstGeom>
        </p:spPr>
        <p:txBody>
          <a:bodyPr/>
          <a:lstStyle>
            <a:lvl1pPr defTabSz="467359">
              <a:spcBef>
                <a:spcPts val="2200"/>
              </a:spcBef>
              <a:defRPr sz="4800"/>
            </a:lvl1pPr>
          </a:lstStyle>
          <a:p>
            <a:pPr/>
            <a:r>
              <a:t>Tiers of a DATACenter:</a:t>
            </a:r>
          </a:p>
        </p:txBody>
      </p:sp>
      <p:sp>
        <p:nvSpPr>
          <p:cNvPr id="182" name="TIER 1 - Small businesses…"/>
          <p:cNvSpPr txBox="1"/>
          <p:nvPr>
            <p:ph type="body" idx="1"/>
          </p:nvPr>
        </p:nvSpPr>
        <p:spPr>
          <a:prstGeom prst="rect">
            <a:avLst/>
          </a:prstGeom>
        </p:spPr>
        <p:txBody>
          <a:bodyPr/>
          <a:lstStyle/>
          <a:p>
            <a:pPr/>
            <a:r>
              <a:t>TIER 1 - Small businesses</a:t>
            </a:r>
          </a:p>
          <a:p>
            <a:pPr/>
            <a:r>
              <a:t>TIER 2 - Medium-Size business</a:t>
            </a:r>
          </a:p>
          <a:p>
            <a:pPr/>
            <a:r>
              <a:t>TIER 3 - Large businesses</a:t>
            </a:r>
          </a:p>
          <a:p>
            <a:pPr/>
            <a:r>
              <a:t>TIER 4 - Enterprise corporations</a:t>
            </a:r>
          </a:p>
        </p:txBody>
      </p:sp>
      <p:pic>
        <p:nvPicPr>
          <p:cNvPr id="183" name="Image" descr="Image"/>
          <p:cNvPicPr>
            <a:picLocks noChangeAspect="1"/>
          </p:cNvPicPr>
          <p:nvPr/>
        </p:nvPicPr>
        <p:blipFill>
          <a:blip r:embed="rId2">
            <a:extLst/>
          </a:blip>
          <a:stretch>
            <a:fillRect/>
          </a:stretch>
        </p:blipFill>
        <p:spPr>
          <a:xfrm>
            <a:off x="7347150" y="2687964"/>
            <a:ext cx="5569355" cy="542084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extLst/>
          </a:blip>
          <a:stretch>
            <a:fillRect/>
          </a:stretch>
        </p:blipFill>
        <p:spPr>
          <a:xfrm>
            <a:off x="9201" y="0"/>
            <a:ext cx="9563101" cy="97536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Image" descr="Image"/>
          <p:cNvPicPr>
            <a:picLocks noChangeAspect="1"/>
          </p:cNvPicPr>
          <p:nvPr/>
        </p:nvPicPr>
        <p:blipFill>
          <a:blip r:embed="rId2">
            <a:extLst/>
          </a:blip>
          <a:stretch>
            <a:fillRect/>
          </a:stretch>
        </p:blipFill>
        <p:spPr>
          <a:xfrm>
            <a:off x="6479123" y="1476519"/>
            <a:ext cx="6163009" cy="6800562"/>
          </a:xfrm>
          <a:prstGeom prst="rect">
            <a:avLst/>
          </a:prstGeom>
          <a:ln w="12700">
            <a:miter lim="400000"/>
          </a:ln>
        </p:spPr>
      </p:pic>
      <p:sp>
        <p:nvSpPr>
          <p:cNvPr id="188" name="Tier 4 Datacenter:"/>
          <p:cNvSpPr txBox="1"/>
          <p:nvPr/>
        </p:nvSpPr>
        <p:spPr>
          <a:xfrm>
            <a:off x="1121427" y="4065555"/>
            <a:ext cx="3919531"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EB0C15"/>
                </a:solidFill>
                <a:latin typeface="Comic Sans MS"/>
                <a:ea typeface="Comic Sans MS"/>
                <a:cs typeface="Comic Sans MS"/>
                <a:sym typeface="Comic Sans MS"/>
              </a:defRPr>
            </a:lvl1pPr>
          </a:lstStyle>
          <a:p>
            <a:pPr/>
            <a:r>
              <a:t>Tier 4 Datacenter: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Image" descr="Image"/>
          <p:cNvPicPr>
            <a:picLocks noChangeAspect="1"/>
          </p:cNvPicPr>
          <p:nvPr>
            <p:ph type="pic" idx="13"/>
          </p:nvPr>
        </p:nvPicPr>
        <p:blipFill>
          <a:blip r:embed="rId2">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